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95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embeddedFontLst>
    <p:embeddedFont>
      <p:font typeface="Cabin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  <a:defRPr sz="6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ctr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ctr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ctr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ctr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ctr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ctr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ctr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ctr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MX"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‹Nº›</a:t>
            </a:fld>
            <a:endParaRPr lang="es-MX" sz="2800" b="0" i="0" u="none" strike="noStrike" cap="none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20" name="Shape 20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  <a:defRPr sz="3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85800" marR="0" lvl="1" indent="-1143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057400" marR="0" lvl="4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514600" marR="0" lvl="5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971800" marR="0" lvl="6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429000" marR="0" lvl="7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886200" marR="0" lvl="8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MX"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‹Nº›</a:t>
            </a:fld>
            <a:endParaRPr lang="es-MX" sz="2800" b="0" i="0" u="none" strike="noStrike" cap="none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88" name="Shape 88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  <a:defRPr sz="3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85800" marR="0" lvl="1" indent="-1143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057400" marR="0" lvl="4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514600" marR="0" lvl="5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971800" marR="0" lvl="6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429000" marR="0" lvl="7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886200" marR="0" lvl="8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MX"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‹Nº›</a:t>
            </a:fld>
            <a:endParaRPr lang="es-MX" sz="2800" b="0" i="0" u="none" strike="noStrike" cap="none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95" name="Shape 95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  <a:defRPr sz="3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85800" marR="0" lvl="1" indent="-1143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057400" marR="0" lvl="4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514600" marR="0" lvl="5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971800" marR="0" lvl="6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429000" marR="0" lvl="7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886200" marR="0" lvl="8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MX"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‹Nº›</a:t>
            </a:fld>
            <a:endParaRPr lang="es-MX" sz="2800" b="0" i="0" u="none" strike="noStrike" cap="none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27" name="Shape 27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  <a:defRPr sz="3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MX"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‹Nº›</a:t>
            </a:fld>
            <a:endParaRPr lang="es-MX" sz="2800" b="0" i="0" u="none" strike="noStrike" cap="none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34" name="Shape 34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  <a:defRPr sz="3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85800" marR="0" lvl="1" indent="-1143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057400" marR="0" lvl="4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514600" marR="0" lvl="5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971800" marR="0" lvl="6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429000" marR="0" lvl="7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886200" marR="0" lvl="8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85800" marR="0" lvl="1" indent="-1143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057400" marR="0" lvl="4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514600" marR="0" lvl="5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971800" marR="0" lvl="6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429000" marR="0" lvl="7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886200" marR="0" lvl="8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MX"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‹Nº›</a:t>
            </a:fld>
            <a:endParaRPr lang="es-MX" sz="2800" b="0" i="0" u="none" strike="noStrike" cap="none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42" name="Shape 42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  <a:defRPr sz="3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85800" marR="0" lvl="1" indent="-1143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057400" marR="0" lvl="4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514600" marR="0" lvl="5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971800" marR="0" lvl="6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429000" marR="0" lvl="7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886200" marR="0" lvl="8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3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4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85800" marR="0" lvl="1" indent="-1143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057400" marR="0" lvl="4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514600" marR="0" lvl="5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971800" marR="0" lvl="6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429000" marR="0" lvl="7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886200" marR="0" lvl="8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MX"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‹Nº›</a:t>
            </a:fld>
            <a:endParaRPr lang="es-MX" sz="2800" b="0" i="0" u="none" strike="noStrike" cap="none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52" name="Shape 52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  <a:defRPr sz="3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MX"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‹Nº›</a:t>
            </a:fld>
            <a:endParaRPr lang="es-MX" sz="2800" b="0" i="0" u="none" strike="noStrike" cap="none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58" name="Shape 58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MX"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‹Nº›</a:t>
            </a:fld>
            <a:endParaRPr lang="es-MX" sz="2800" b="0" i="0" u="none" strike="noStrike" cap="none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85800" marR="0" lvl="1" indent="-1143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057400" marR="0" lvl="4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514600" marR="0" lvl="5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971800" marR="0" lvl="6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429000" marR="0" lvl="7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886200" marR="0" lvl="8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MX"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‹Nº›</a:t>
            </a:fld>
            <a:endParaRPr lang="es-MX" sz="2800" b="0" i="0" u="none" strike="noStrike" cap="none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70" name="Shape 70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Shape 72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3" name="Shape 73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25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 cmpd="sng">
              <a:solidFill>
                <a:srgbClr val="191919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  <a:defRPr sz="3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pic" idx="2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MX"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‹Nº›</a:t>
            </a:fld>
            <a:endParaRPr lang="es-MX" sz="2800" b="0" i="0" u="none" strike="noStrike" cap="none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81" name="Shape 81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" name="Shape 7"/>
          <p:cNvPicPr preferRelativeResize="0"/>
          <p:nvPr/>
        </p:nvPicPr>
        <p:blipFill rotWithShape="1">
          <a:blip r:embed="rId13">
            <a:alphaModFix/>
          </a:blip>
          <a:srcRect t="1538" b="-1538"/>
          <a:stretch/>
        </p:blipFill>
        <p:spPr>
          <a:xfrm>
            <a:off x="0" y="6126480"/>
            <a:ext cx="11964416" cy="74272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  <a:defRPr sz="3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85800" marR="0" lvl="1" indent="-1143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057400" marR="0" lvl="4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514600" marR="0" lvl="5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971800" marR="0" lvl="6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429000" marR="0" lvl="7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886200" marR="0" lvl="8" indent="-152400" algn="l" rtl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MX"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‹Nº›</a:t>
            </a:fld>
            <a:endParaRPr lang="es-MX" sz="2800" b="0" i="0" u="none" strike="noStrike" cap="none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3" name="Shape 13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0" anchor="b" anchorCtr="0">
            <a:noAutofit/>
          </a:bodyPr>
          <a:lstStyle/>
          <a:p>
            <a:pPr marL="0" marR="0" lvl="0" indent="-4191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</a:pPr>
            <a:r>
              <a:rPr lang="es-MX" sz="6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PARTE V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l" rtl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MOONSHOT: RESUMEN Y COMENTARIOS FINALES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</a:pPr>
            <a:r>
              <a:rPr lang="es-MX" sz="32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DESARROLLAR IDEAS. 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s-MX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Transformar una idea exige que vayas más allá del lenguaje coloquial para buscar el significado claro y fundamental que hay debajo.</a:t>
            </a:r>
            <a:r>
              <a:rPr lang="es-MX"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s-MX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El proceso de zoom out de Steve Jobs para conectar los puntos y después hacer zoom in para simplificar la idea. 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s-MX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Las ideas sin contexto son un producto más. El contexto llega con la experiencia. 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s-MX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Intentar y fallar es una experiencia de cajón para aprender a contextualizar.</a:t>
            </a:r>
          </a:p>
        </p:txBody>
      </p:sp>
      <p:pic>
        <p:nvPicPr>
          <p:cNvPr id="156" name="Shape 156" descr="Backgrounds 1423864936 next graphic journey zoom zoomou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2281" y="-74718"/>
            <a:ext cx="2937731" cy="200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</a:pPr>
            <a:r>
              <a:rPr lang="es-MX" sz="32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APRENDE EN CAPAS.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27000" algn="l" rtl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</a:pPr>
            <a:r>
              <a:rPr lang="es-MX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Agrego unas nuevas de aprendizaje e información cada día.</a:t>
            </a:r>
          </a:p>
        </p:txBody>
      </p:sp>
      <p:pic>
        <p:nvPicPr>
          <p:cNvPr id="163" name="Shape 163" descr="Resultado de imagen para learn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4640" y="2707640"/>
            <a:ext cx="3417570" cy="341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TIENE QUE HABER UNA «MEJOR MANERA» Y NUNCA DEJES DE BUSCARLA. 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27000" algn="l" rtl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</a:pPr>
            <a:r>
              <a:rPr lang="es-MX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Steve Jobs nunca estaba satisfecho. Siempre se exigía a sí mismo y a todos a su alrededor. Steve siempre aumentaba la dificultad. </a:t>
            </a:r>
          </a:p>
        </p:txBody>
      </p:sp>
      <p:pic>
        <p:nvPicPr>
          <p:cNvPr id="170" name="Shape 170" descr="Resultado de imagen para better w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6245" y="3325178"/>
            <a:ext cx="3325415" cy="221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</a:pPr>
            <a:r>
              <a:rPr lang="es-MX" sz="32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¡PREPÁRATE! 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1451579" y="2255659"/>
            <a:ext cx="6769312" cy="34506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s-MX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Estudiar diversos procesos: Tratar de entender los productos y servicios cotidianos que me rodean como si fueran sistemas integrales. ¿Por qué hacemos las cosas de una manera particular?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s-MX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Las herramientas más formidables de un innovador adaptable son sistemas de datos personalizados muy inteligentes que pueden ayudarte a desplegar tus recursos para llevar a cabo tu visión.</a:t>
            </a:r>
          </a:p>
        </p:txBody>
      </p:sp>
      <p:pic>
        <p:nvPicPr>
          <p:cNvPr id="177" name="Shape 177" descr="Resultado de imagen para engine tree"/>
          <p:cNvPicPr preferRelativeResize="0"/>
          <p:nvPr/>
        </p:nvPicPr>
        <p:blipFill rotWithShape="1">
          <a:blip r:embed="rId3">
            <a:alphaModFix/>
          </a:blip>
          <a:srcRect l="7544" t="4889" r="8653" b="7259"/>
          <a:stretch/>
        </p:blipFill>
        <p:spPr>
          <a:xfrm>
            <a:off x="8220892" y="2015732"/>
            <a:ext cx="3494582" cy="391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QUE EL CLIENTE SEA EL CENTRO DE TU CONCEPTO DE NEGOCIOS. 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5069840" y="2326640"/>
            <a:ext cx="5985014" cy="35763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s-MX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Debes aprovechar tus conocimientos especializados para crear una experiencia que tus clientes nunca antes han visto en esa industria.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s-MX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Juntándolo con procesos automatizados usando las tecnologías discutidas, puedes ofrecer precios accesibles que te ayuden a lograr una cuota de mercado incluso contra las marcas y compañías más establecidas.</a:t>
            </a:r>
          </a:p>
        </p:txBody>
      </p:sp>
      <p:pic>
        <p:nvPicPr>
          <p:cNvPr id="184" name="Shape 184" descr="Resultado de imagen para cli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240" y="2114188"/>
            <a:ext cx="4337439" cy="368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1451579" y="1116623"/>
            <a:ext cx="9603275" cy="73713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indent="-203200"/>
            <a:r>
              <a:rPr lang="es-MX" dirty="0">
                <a:sym typeface="Arial"/>
              </a:rPr>
              <a:t>QUE DEBEN SABER LAS CORPORACIONES ADAPTABLES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749" y="2171750"/>
            <a:ext cx="4374375" cy="290507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CDF75B-FAA2-40B9-8A02-C90949FA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-203200"/>
            <a:r>
              <a:rPr lang="es-MX" b="1" dirty="0"/>
              <a:t>LAS CORPORACIONES ADAPTABLES FLORECEN EN INDUSTRIAS QUE ESTÁN LISTAS PARA EL CAMBIO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A0A7A3-1749-4543-AE23-236DFA17B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1579" y="2727909"/>
            <a:ext cx="4527190" cy="3450613"/>
          </a:xfrm>
        </p:spPr>
        <p:txBody>
          <a:bodyPr/>
          <a:lstStyle/>
          <a:p>
            <a:pPr marL="127000" indent="0">
              <a:buNone/>
            </a:pPr>
            <a:r>
              <a:rPr lang="es-MX" dirty="0"/>
              <a:t>Una empresa o corporación que busque ser competitivo debe ser capaz de innovar ya que los consumidores están mejor informados debido a las tecnologías digitales</a:t>
            </a:r>
          </a:p>
        </p:txBody>
      </p:sp>
      <p:pic>
        <p:nvPicPr>
          <p:cNvPr id="4" name="Shape 198">
            <a:extLst>
              <a:ext uri="{FF2B5EF4-FFF2-40B4-BE49-F238E27FC236}">
                <a16:creationId xmlns:a16="http://schemas.microsoft.com/office/drawing/2014/main" id="{0928850E-F59E-437B-BDCD-E9FD3A5906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759" t="36539" r="8774" b="27051"/>
          <a:stretch/>
        </p:blipFill>
        <p:spPr>
          <a:xfrm>
            <a:off x="6066692" y="2505808"/>
            <a:ext cx="5055577" cy="2497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6650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BD25F-78A1-4935-B7E5-B276D643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69377"/>
            <a:ext cx="9603275" cy="684377"/>
          </a:xfrm>
        </p:spPr>
        <p:txBody>
          <a:bodyPr/>
          <a:lstStyle/>
          <a:p>
            <a:pPr indent="-203200"/>
            <a:r>
              <a:rPr lang="es-MX" b="1" dirty="0"/>
              <a:t>PARA SOBREVIVIR HAY QUE ADAPTARSE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7D5D94-A695-443B-AA41-39BB52350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1580" y="2637692"/>
            <a:ext cx="3603998" cy="2828653"/>
          </a:xfrm>
        </p:spPr>
        <p:txBody>
          <a:bodyPr/>
          <a:lstStyle/>
          <a:p>
            <a:pPr marL="127000" indent="0">
              <a:buNone/>
            </a:pPr>
            <a:r>
              <a:rPr lang="es-MX" dirty="0"/>
              <a:t>La capacidad de adaptarse es esencial para la evolución</a:t>
            </a:r>
          </a:p>
        </p:txBody>
      </p:sp>
      <p:pic>
        <p:nvPicPr>
          <p:cNvPr id="4" name="Shape 205">
            <a:extLst>
              <a:ext uri="{FF2B5EF4-FFF2-40B4-BE49-F238E27FC236}">
                <a16:creationId xmlns:a16="http://schemas.microsoft.com/office/drawing/2014/main" id="{E2A88960-C4E1-42C3-AF7A-B012B9C5BC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255" t="28333" r="8702" b="18975"/>
          <a:stretch/>
        </p:blipFill>
        <p:spPr>
          <a:xfrm>
            <a:off x="5416062" y="1960596"/>
            <a:ext cx="5125916" cy="3613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2354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082D6D-5CAA-4474-9909-05A0162F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508" y="826477"/>
            <a:ext cx="10084777" cy="1027277"/>
          </a:xfrm>
        </p:spPr>
        <p:txBody>
          <a:bodyPr>
            <a:noAutofit/>
          </a:bodyPr>
          <a:lstStyle/>
          <a:p>
            <a:pPr indent="-203200"/>
            <a:r>
              <a:rPr lang="es-MX" sz="2800" b="1" spc="-150" dirty="0"/>
              <a:t>ENFÓCATE EN LOS PROBLEMAS MÁS DESAFIANTES QUE AFECTAN A LOS CLIENTES DE TU INDUSTRIA Y QUE MÁS NECESITAN SOLUCIONES GRANDES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6C418C-8F11-4430-83A6-473CA3382D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s-MX" dirty="0"/>
              <a:t>Concéntrate en lo posible, no en lo probable. </a:t>
            </a:r>
          </a:p>
          <a:p>
            <a:pPr marL="127000" indent="0">
              <a:buNone/>
            </a:pPr>
            <a:r>
              <a:rPr lang="es-MX" dirty="0"/>
              <a:t>Entonces, piensa cómo sería una solución 10 veces mejor</a:t>
            </a:r>
          </a:p>
        </p:txBody>
      </p:sp>
      <p:pic>
        <p:nvPicPr>
          <p:cNvPr id="4" name="Shape 212">
            <a:extLst>
              <a:ext uri="{FF2B5EF4-FFF2-40B4-BE49-F238E27FC236}">
                <a16:creationId xmlns:a16="http://schemas.microsoft.com/office/drawing/2014/main" id="{32C64267-A7D9-4577-AAAC-5DB842FB28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616" t="34231" r="21394" b="24999"/>
          <a:stretch/>
        </p:blipFill>
        <p:spPr>
          <a:xfrm>
            <a:off x="4167555" y="3200400"/>
            <a:ext cx="3534507" cy="27959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6210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88E97-87FB-4109-B003-76EC792ED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07831"/>
            <a:ext cx="9603275" cy="745923"/>
          </a:xfrm>
        </p:spPr>
        <p:txBody>
          <a:bodyPr/>
          <a:lstStyle/>
          <a:p>
            <a:r>
              <a:rPr lang="es-MX" b="1" dirty="0"/>
              <a:t>APRENDE A APROVECHAR EL FRACASO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1F68F4-3188-4133-9D5D-D8432FEC2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1580" y="2593731"/>
            <a:ext cx="4289798" cy="2872614"/>
          </a:xfrm>
        </p:spPr>
        <p:txBody>
          <a:bodyPr/>
          <a:lstStyle/>
          <a:p>
            <a:pPr marL="127000" indent="0">
              <a:buNone/>
            </a:pPr>
            <a:r>
              <a:rPr lang="es-MX" dirty="0"/>
              <a:t>Cuantas veces hemos escuchado la frase se aprende más de los errores. El fracaso es fundamental para la creatividad.</a:t>
            </a:r>
          </a:p>
        </p:txBody>
      </p:sp>
      <p:pic>
        <p:nvPicPr>
          <p:cNvPr id="4" name="Shape 219">
            <a:extLst>
              <a:ext uri="{FF2B5EF4-FFF2-40B4-BE49-F238E27FC236}">
                <a16:creationId xmlns:a16="http://schemas.microsoft.com/office/drawing/2014/main" id="{FF995A9C-6B10-454F-A6A4-C835EFB641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543" t="20769" r="8630" b="29615"/>
          <a:stretch/>
        </p:blipFill>
        <p:spPr>
          <a:xfrm>
            <a:off x="6163408" y="2039726"/>
            <a:ext cx="5099540" cy="3402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5512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</a:pPr>
            <a:endParaRPr sz="32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27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lang="es-MX" sz="2000" b="0" i="1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“Sólo hay un jefe: el cliente. Y el cliente puede despedir a todos en la compañía, incluyendo al presidente, si decide gastar su dinero en otro lugar.”</a:t>
            </a:r>
          </a:p>
          <a:p>
            <a:pPr marL="0" marR="0" lvl="0" indent="-127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-127000" algn="r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None/>
            </a:pPr>
            <a:r>
              <a:rPr lang="es-MX" sz="2000" b="0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—</a:t>
            </a:r>
            <a:r>
              <a:rPr lang="es-MX" sz="20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Sam Walton, fundador, Walmart y </a:t>
            </a:r>
            <a:r>
              <a:rPr lang="es-MX" sz="2000" b="1" i="0" u="none" strike="noStrike" cap="none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Sam’s</a:t>
            </a:r>
            <a:r>
              <a:rPr lang="es-MX" sz="20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Club</a:t>
            </a:r>
          </a:p>
        </p:txBody>
      </p:sp>
      <p:pic>
        <p:nvPicPr>
          <p:cNvPr id="108" name="Shape 108" descr="Resultado de imagen para sam walt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488" y="3121278"/>
            <a:ext cx="2408259" cy="2597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31F1E2-0B0F-43FF-908E-910CB356E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1" y="804519"/>
            <a:ext cx="9626728" cy="1049235"/>
          </a:xfrm>
        </p:spPr>
        <p:txBody>
          <a:bodyPr/>
          <a:lstStyle/>
          <a:p>
            <a:r>
              <a:rPr lang="es-MX" sz="2800" b="1" spc="-150" dirty="0"/>
              <a:t>LAS CORPORACIONES ADAPTABLES MÁS EXITOSAS SE OBSESIONAN POR CREAR UNA EXPERIENCIA EXCEPCIONAL PARA SUS CLIENTES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C85189-E7A9-48EB-8203-DE71D5CD1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1580" y="2637692"/>
            <a:ext cx="4237044" cy="2828653"/>
          </a:xfrm>
        </p:spPr>
        <p:txBody>
          <a:bodyPr/>
          <a:lstStyle/>
          <a:p>
            <a:pPr marL="127000" indent="0">
              <a:buNone/>
            </a:pPr>
            <a:r>
              <a:rPr lang="es-MX" dirty="0"/>
              <a:t>Hoy las marcas las construyen los consumidores inteligentes en un mundo donde el consumidor tiene el control.</a:t>
            </a:r>
          </a:p>
        </p:txBody>
      </p:sp>
      <p:pic>
        <p:nvPicPr>
          <p:cNvPr id="4" name="Shape 226">
            <a:extLst>
              <a:ext uri="{FF2B5EF4-FFF2-40B4-BE49-F238E27FC236}">
                <a16:creationId xmlns:a16="http://schemas.microsoft.com/office/drawing/2014/main" id="{E828235E-EFBD-4727-85E1-F6CD4A4F3D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616" t="28462" r="8486" b="18717"/>
          <a:stretch/>
        </p:blipFill>
        <p:spPr>
          <a:xfrm>
            <a:off x="6049108" y="1951892"/>
            <a:ext cx="5108330" cy="36224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322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53684F-2D56-4B11-95A1-7CBDB917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89085"/>
            <a:ext cx="9603275" cy="1264670"/>
          </a:xfrm>
        </p:spPr>
        <p:txBody>
          <a:bodyPr/>
          <a:lstStyle/>
          <a:p>
            <a:r>
              <a:rPr lang="es-ES" sz="2800" b="1" spc="-150" dirty="0"/>
              <a:t>CONTEMPLA TU NEGOCIO COMO UN SISTEMA INTEGRAL DISEÑADO ALREDEDOR DE UN CICLO DE RETROALIMENTACIÓN QUE COMIENCE CON LA MEJOR EXPERIENCIA POSIBLE PARA TUS CLIENTES</a:t>
            </a:r>
            <a:endParaRPr lang="es-MX" sz="2800" b="1" spc="-15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647C39-7CFE-49DB-8A81-F22660C09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1579" y="2593731"/>
            <a:ext cx="4412890" cy="2872614"/>
          </a:xfrm>
        </p:spPr>
        <p:txBody>
          <a:bodyPr/>
          <a:lstStyle/>
          <a:p>
            <a:pPr marL="127000" indent="0">
              <a:buNone/>
            </a:pPr>
            <a:r>
              <a:rPr lang="es-MX" dirty="0"/>
              <a:t>La mentalidad correcta es que tus clientes te son leales, hasta que alguien más les ofrece un servicio mejor.</a:t>
            </a:r>
          </a:p>
        </p:txBody>
      </p:sp>
      <p:pic>
        <p:nvPicPr>
          <p:cNvPr id="4" name="Shape 233">
            <a:extLst>
              <a:ext uri="{FF2B5EF4-FFF2-40B4-BE49-F238E27FC236}">
                <a16:creationId xmlns:a16="http://schemas.microsoft.com/office/drawing/2014/main" id="{A27A1B31-AD73-4AF9-9311-41E5D93455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399" t="28462" r="8414" b="18717"/>
          <a:stretch/>
        </p:blipFill>
        <p:spPr>
          <a:xfrm>
            <a:off x="6022730" y="1951892"/>
            <a:ext cx="5143501" cy="36224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529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48468-77F3-412C-B87C-2255303C3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3869"/>
            <a:ext cx="9603275" cy="789885"/>
          </a:xfrm>
        </p:spPr>
        <p:txBody>
          <a:bodyPr/>
          <a:lstStyle/>
          <a:p>
            <a:r>
              <a:rPr lang="es-MX" b="1" dirty="0"/>
              <a:t>CONTRATA A LAS PERSONAS CORRECTAS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731946-8BA2-4AFB-8C7D-7FF94D76C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1580" y="2602523"/>
            <a:ext cx="4755790" cy="2863822"/>
          </a:xfrm>
        </p:spPr>
        <p:txBody>
          <a:bodyPr/>
          <a:lstStyle/>
          <a:p>
            <a:pPr marL="127000" indent="0">
              <a:buNone/>
            </a:pPr>
            <a:r>
              <a:rPr lang="es-MX" dirty="0"/>
              <a:t>Las personas contratadas deben ser colocadas en el área donde mejor puedan ser aprovechadas para brindar una gran experiencia al cliente.</a:t>
            </a:r>
          </a:p>
        </p:txBody>
      </p:sp>
      <p:pic>
        <p:nvPicPr>
          <p:cNvPr id="4" name="Shape 240">
            <a:extLst>
              <a:ext uri="{FF2B5EF4-FFF2-40B4-BE49-F238E27FC236}">
                <a16:creationId xmlns:a16="http://schemas.microsoft.com/office/drawing/2014/main" id="{ADA04773-10D2-4052-A2F2-A948A39C393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183" t="22949" r="8702" b="31410"/>
          <a:stretch/>
        </p:blipFill>
        <p:spPr>
          <a:xfrm>
            <a:off x="6585439" y="2176006"/>
            <a:ext cx="5134708" cy="3130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4524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09BAA-DCF4-4FD8-9467-EA21B55DC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804519"/>
            <a:ext cx="9759462" cy="1049235"/>
          </a:xfrm>
        </p:spPr>
        <p:txBody>
          <a:bodyPr/>
          <a:lstStyle/>
          <a:p>
            <a:r>
              <a:rPr lang="es-ES" b="1" dirty="0"/>
              <a:t>EL CONSENSO NO ES PARTE DE LOS NEGOCIOS TRANSFORMATIVOS; ALGUIEN TIENE QUE DECIDIR</a:t>
            </a:r>
            <a:endParaRPr lang="es-MX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808F44-855B-4B27-BEA0-C11F7FB17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1579" y="2655277"/>
            <a:ext cx="4606321" cy="2811068"/>
          </a:xfrm>
        </p:spPr>
        <p:txBody>
          <a:bodyPr/>
          <a:lstStyle/>
          <a:p>
            <a:pPr marL="127000" indent="0">
              <a:buNone/>
            </a:pPr>
            <a:r>
              <a:rPr lang="es-MX" dirty="0"/>
              <a:t>En las grandes empresas se cuenta con un líder apto con la capacidad de tomar las mejores decisiones y el personal adecuado para llevarlas a cabo.</a:t>
            </a:r>
          </a:p>
        </p:txBody>
      </p:sp>
      <p:pic>
        <p:nvPicPr>
          <p:cNvPr id="4" name="Shape 247">
            <a:extLst>
              <a:ext uri="{FF2B5EF4-FFF2-40B4-BE49-F238E27FC236}">
                <a16:creationId xmlns:a16="http://schemas.microsoft.com/office/drawing/2014/main" id="{970A7CF7-619B-4D3C-B4F4-65A04DC0ABA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688" t="31539" r="8702" b="22180"/>
          <a:stretch/>
        </p:blipFill>
        <p:spPr>
          <a:xfrm>
            <a:off x="6057900" y="2162908"/>
            <a:ext cx="5073162" cy="3174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891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268F-8963-4AC9-83F1-8FE17A1F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716" y="1116623"/>
            <a:ext cx="10119946" cy="737131"/>
          </a:xfrm>
        </p:spPr>
        <p:txBody>
          <a:bodyPr/>
          <a:lstStyle/>
          <a:p>
            <a:r>
              <a:rPr lang="es-ES" sz="2800" b="1" spc="-150" dirty="0"/>
              <a:t>APROVECHA EL CONTEXTO DE MUNDO REAL EN EL QUE ESTÁS OPERANDO</a:t>
            </a:r>
            <a:endParaRPr lang="es-MX" sz="2800" b="1" spc="-15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4054FD-13D9-48F8-9B98-A63BBACAC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1580" y="2681654"/>
            <a:ext cx="4553566" cy="2784691"/>
          </a:xfrm>
        </p:spPr>
        <p:txBody>
          <a:bodyPr/>
          <a:lstStyle/>
          <a:p>
            <a:pPr marL="127000" indent="0">
              <a:buNone/>
            </a:pPr>
            <a:r>
              <a:rPr lang="es-MX" dirty="0"/>
              <a:t>La mejor forma de crecer es lo que pasa alrededor del mundo y ser capaz de detectar oportunidades y necesidades que van surgiendo día a día.</a:t>
            </a:r>
          </a:p>
        </p:txBody>
      </p:sp>
      <p:pic>
        <p:nvPicPr>
          <p:cNvPr id="4" name="Shape 254">
            <a:extLst>
              <a:ext uri="{FF2B5EF4-FFF2-40B4-BE49-F238E27FC236}">
                <a16:creationId xmlns:a16="http://schemas.microsoft.com/office/drawing/2014/main" id="{D6BAD7B3-444E-4514-B6BC-F0667F498F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255" t="28077" r="8414" b="18974"/>
          <a:stretch/>
        </p:blipFill>
        <p:spPr>
          <a:xfrm>
            <a:off x="6005146" y="1925515"/>
            <a:ext cx="5161085" cy="3631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3502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3A920F-12C1-43FF-9041-832C7DDC6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623" y="1107831"/>
            <a:ext cx="10269415" cy="745923"/>
          </a:xfrm>
        </p:spPr>
        <p:txBody>
          <a:bodyPr/>
          <a:lstStyle/>
          <a:p>
            <a:r>
              <a:rPr lang="es-ES" sz="2800" b="1" spc="-150" dirty="0"/>
              <a:t>PIENSA EN TODO MOMENTO QUE TIENE QUE HABER UNA MEJOR MANERA</a:t>
            </a:r>
            <a:endParaRPr lang="es-MX" sz="2800" b="1" spc="-15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86597E-6CF8-44F2-B5F0-3767344EF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1579" y="2778369"/>
            <a:ext cx="4571151" cy="2687976"/>
          </a:xfrm>
        </p:spPr>
        <p:txBody>
          <a:bodyPr/>
          <a:lstStyle/>
          <a:p>
            <a:pPr marL="127000" indent="0">
              <a:buNone/>
            </a:pPr>
            <a:r>
              <a:rPr lang="es-MX" dirty="0"/>
              <a:t>No te conformes con el éxito que ya tienes, busca nuevas ideas para satisfaces a tus clientes.</a:t>
            </a:r>
          </a:p>
        </p:txBody>
      </p:sp>
      <p:pic>
        <p:nvPicPr>
          <p:cNvPr id="4" name="Shape 261">
            <a:extLst>
              <a:ext uri="{FF2B5EF4-FFF2-40B4-BE49-F238E27FC236}">
                <a16:creationId xmlns:a16="http://schemas.microsoft.com/office/drawing/2014/main" id="{F05944CD-D23B-4034-9FC0-9A7E061A452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398" t="28205" r="8270" b="18974"/>
          <a:stretch/>
        </p:blipFill>
        <p:spPr>
          <a:xfrm>
            <a:off x="6022730" y="1934308"/>
            <a:ext cx="5161085" cy="3622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1089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1451579" y="795844"/>
            <a:ext cx="9603300" cy="1049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MX" b="1" dirty="0"/>
              <a:t>¿QUÉ PASARÁ EN UNOS AÑOS?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1451579" y="1907932"/>
            <a:ext cx="9603275" cy="355841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s-MX" dirty="0"/>
              <a:t>Manufactura inteligente en fábricas</a:t>
            </a:r>
          </a:p>
          <a:p>
            <a:pPr lvl="0" algn="ctr"/>
            <a:r>
              <a:rPr lang="es-MX" dirty="0"/>
              <a:t>Almacenes automatizados</a:t>
            </a:r>
          </a:p>
          <a:p>
            <a:pPr lvl="0" algn="ctr"/>
            <a:r>
              <a:rPr lang="es-MX" dirty="0"/>
              <a:t>Una selección ilimitada en línea</a:t>
            </a:r>
          </a:p>
          <a:p>
            <a:pPr lvl="0" algn="ctr"/>
            <a:r>
              <a:rPr lang="es-MX" dirty="0"/>
              <a:t>Pagos a través de un teléfono serán más comunes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575" y="3950850"/>
            <a:ext cx="3253750" cy="21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373" y="3950848"/>
            <a:ext cx="3150836" cy="21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8250" y="3950847"/>
            <a:ext cx="2834982" cy="21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s-MX" b="1"/>
              <a:t>¿QUÉ PASARÁ EN UNOS AÑOS?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1451579" y="1853754"/>
            <a:ext cx="9603275" cy="361259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es-MX" dirty="0"/>
              <a:t>Habrá sensores en todas partes y estarán conectados a algún sistema</a:t>
            </a:r>
          </a:p>
          <a:p>
            <a:pPr algn="ctr"/>
            <a:r>
              <a:rPr lang="es-MX" dirty="0"/>
              <a:t>Los sensores se comunicarán de máquina a máquina (M2M)</a:t>
            </a:r>
          </a:p>
          <a:p>
            <a:pPr algn="ctr"/>
            <a:r>
              <a:rPr lang="es-MX" dirty="0"/>
              <a:t>Tendremos datos personalizados en tiempo real y se almacenarán en la nube</a:t>
            </a:r>
          </a:p>
          <a:p>
            <a:pPr algn="ctr"/>
            <a:r>
              <a:rPr lang="es-MX" dirty="0"/>
              <a:t>Cambiará la mercadotecnia tradicional y cómo se valoran esas marcas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575" y="3930300"/>
            <a:ext cx="5802740" cy="20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3725" y="3972700"/>
            <a:ext cx="3641150" cy="19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s-MX" b="1"/>
              <a:t>¿QUÉ PASARÁ EN UNOS AÑOS?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s-MX" dirty="0"/>
              <a:t> “</a:t>
            </a:r>
            <a:r>
              <a:rPr lang="es-MX" i="1" dirty="0"/>
              <a:t>Las máquinas nos conocerán mejor que nuestros amigos más cercanos</a:t>
            </a:r>
            <a:r>
              <a:rPr lang="es-MX" dirty="0"/>
              <a:t>” </a:t>
            </a:r>
            <a:br>
              <a:rPr lang="es-MX" dirty="0"/>
            </a:br>
            <a:r>
              <a:rPr lang="es-MX" dirty="0"/>
              <a:t>					- </a:t>
            </a:r>
            <a:r>
              <a:rPr lang="es-MX" b="1" dirty="0" err="1"/>
              <a:t>Gerd</a:t>
            </a:r>
            <a:r>
              <a:rPr lang="es-MX" b="1" dirty="0"/>
              <a:t> </a:t>
            </a:r>
            <a:r>
              <a:rPr lang="es-MX" b="1" dirty="0" err="1"/>
              <a:t>Leonhard</a:t>
            </a:r>
            <a:r>
              <a:rPr lang="es-MX" b="1" dirty="0"/>
              <a:t> director de Future Agency</a:t>
            </a:r>
            <a:endParaRPr dirty="0"/>
          </a:p>
          <a:p>
            <a:r>
              <a:rPr lang="es-MX" dirty="0"/>
              <a:t>Los asistentes virtuales serán suficientemente inteligentes para trabajar como verdaderos asistentes humanos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797" y="4170275"/>
            <a:ext cx="2410500" cy="18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747" y="4170287"/>
            <a:ext cx="2410500" cy="180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4400" y="4170275"/>
            <a:ext cx="2570290" cy="18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MX" b="1" dirty="0"/>
              <a:t>UNA ÚLTIMA PALABRA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1451579" y="1784838"/>
            <a:ext cx="9603275" cy="368150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s-MX" dirty="0"/>
              <a:t>Sony, Motorola y Kodak fueron grandes marcas del siglo XX</a:t>
            </a:r>
          </a:p>
          <a:p>
            <a:pPr lvl="0"/>
            <a:r>
              <a:rPr lang="es-MX" dirty="0"/>
              <a:t>Construir una reputación era costoso y tardado</a:t>
            </a:r>
          </a:p>
          <a:p>
            <a:pPr lvl="0"/>
            <a:endParaRPr dirty="0"/>
          </a:p>
          <a:p>
            <a:pPr lvl="0"/>
            <a:r>
              <a:rPr lang="es-MX" dirty="0"/>
              <a:t>“</a:t>
            </a:r>
            <a:r>
              <a:rPr lang="es-MX" i="1" dirty="0"/>
              <a:t>Se necesitan 20 años para crear una trayectoria y 5 minutos para arruinarla</a:t>
            </a:r>
            <a:r>
              <a:rPr lang="es-MX" dirty="0"/>
              <a:t>”  </a:t>
            </a:r>
            <a:br>
              <a:rPr lang="es-MX" dirty="0"/>
            </a:br>
            <a:r>
              <a:rPr lang="es-MX" dirty="0"/>
              <a:t>				</a:t>
            </a:r>
            <a:r>
              <a:rPr lang="es-MX" b="1" dirty="0"/>
              <a:t>- Warren Buffet</a:t>
            </a:r>
            <a:r>
              <a:rPr lang="es-MX" dirty="0"/>
              <a:t>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 t="29240" b="29471"/>
          <a:stretch/>
        </p:blipFill>
        <p:spPr>
          <a:xfrm>
            <a:off x="1451575" y="4473725"/>
            <a:ext cx="3065825" cy="12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587" y="4255649"/>
            <a:ext cx="2529276" cy="17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450" y="3957375"/>
            <a:ext cx="22098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</a:pPr>
            <a:endParaRPr sz="32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27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lang="es-MX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El Moonshot de hoy es la computadora como un asistente inteligente automatizado que impulsa al consumidor a tener el control. Ha facilitado a los emprendedores transformativos construir exitosos negocios innovadores centrados completamente en el consumidor. </a:t>
            </a:r>
          </a:p>
          <a:p>
            <a:pPr marL="0" marR="0" lvl="0" indent="-127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s-MX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Cómo es posible emprender.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s-MX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Porqué es el mejor momento de la historia para desarrollarlos.</a:t>
            </a:r>
          </a:p>
          <a:p>
            <a:pPr marL="0" marR="0" lvl="0" indent="-127000" algn="l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15" name="Shape 115" descr="Resultado de imagen para sistema intelig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55063" y="3449320"/>
            <a:ext cx="2503572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s-MX" b="1"/>
              <a:t>UNA ÚLTIMA PALABRA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1044075" y="1960686"/>
            <a:ext cx="10444275" cy="350566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27000" indent="0" algn="ctr">
              <a:buNone/>
            </a:pPr>
            <a:r>
              <a:rPr lang="es-MX" dirty="0"/>
              <a:t>Hoy las marcas pueden construirse más rápidamente pero aún pueden extinguirse en un instante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075" y="2543299"/>
            <a:ext cx="2190550" cy="21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7025" y="2731125"/>
            <a:ext cx="2571325" cy="25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1250" y="3125475"/>
            <a:ext cx="4349500" cy="1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8150" y="4115275"/>
            <a:ext cx="3894298" cy="21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325" y="4542946"/>
            <a:ext cx="5021856" cy="14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1476253" y="1076960"/>
            <a:ext cx="9603275" cy="66135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CONVERGENCIA DE CUATRO TECNOLOGÍAS.</a:t>
            </a:r>
          </a:p>
        </p:txBody>
      </p:sp>
      <p:pic>
        <p:nvPicPr>
          <p:cNvPr id="121" name="Shape 121" descr="Resultado de imagen para technology converg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9730" y="2215833"/>
            <a:ext cx="5888768" cy="3381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</a:pPr>
            <a:endParaRPr sz="32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27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lang="es-MX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Cambios en los negocios, permitirán precios accesibles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s-MX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Almacenamiento de información en la nube (ya ha llegado a millones usuarios)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s-MX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Sensores</a:t>
            </a:r>
          </a:p>
          <a:p>
            <a:pPr marL="0" marR="0" lvl="0" indent="-127000" algn="l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28" name="Shape 128" descr="Resultado de imagen para cloud stor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0239" y="3275396"/>
            <a:ext cx="5081898" cy="2862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</a:pPr>
            <a:endParaRPr sz="32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27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lang="es-MX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El poder de los productores pasará a los consumidores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s-MX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Macrodatos (Big Data)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s-MX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Equipos móviles – smartphones (ya ha llegado a millones usuarios)</a:t>
            </a:r>
          </a:p>
          <a:p>
            <a:pPr marL="0" marR="0" lvl="0" indent="-127000" algn="l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35" name="Shape 135" descr="Resultado de imagen para big da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7706" y="3431176"/>
            <a:ext cx="5634441" cy="2712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7C70D-FF6F-4C62-8127-2FD303323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EL MERCADO HOY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873F67-DB63-4892-BC73-6980D39A8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1579" y="2839915"/>
            <a:ext cx="9603275" cy="2626430"/>
          </a:xfrm>
        </p:spPr>
        <p:txBody>
          <a:bodyPr/>
          <a:lstStyle/>
          <a:p>
            <a:r>
              <a:rPr lang="es-MX" dirty="0"/>
              <a:t>Innovador adaptable</a:t>
            </a:r>
          </a:p>
          <a:p>
            <a:r>
              <a:rPr lang="es-MX" dirty="0"/>
              <a:t>Corporación adaptable</a:t>
            </a:r>
          </a:p>
          <a:p>
            <a:r>
              <a:rPr lang="es-MX" dirty="0"/>
              <a:t>Consumidor con control</a:t>
            </a:r>
          </a:p>
        </p:txBody>
      </p:sp>
      <p:pic>
        <p:nvPicPr>
          <p:cNvPr id="1026" name="Picture 2" descr="Resultado de imagen para company">
            <a:extLst>
              <a:ext uri="{FF2B5EF4-FFF2-40B4-BE49-F238E27FC236}">
                <a16:creationId xmlns:a16="http://schemas.microsoft.com/office/drawing/2014/main" id="{A2A60003-13A6-42DA-9B06-CF5700D87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029" y="2162908"/>
            <a:ext cx="5275017" cy="369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205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451579" y="1099038"/>
            <a:ext cx="9749821" cy="75471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indent="-203200"/>
            <a:r>
              <a:rPr lang="es-MX" b="1" spc="-150" dirty="0"/>
              <a:t>QUÉ DEBE SABER UN EMPRESARIO INNOVADOR ADAPTABLE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bin"/>
              <a:buAutoNum type="arabicPeriod"/>
            </a:pPr>
            <a:r>
              <a:rPr lang="es-MX"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Ser curioso. Ser optimista. </a:t>
            </a:r>
          </a:p>
          <a:p>
            <a:pPr marL="457200" marR="0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bin"/>
              <a:buAutoNum type="arabicPeriod"/>
            </a:pPr>
            <a:r>
              <a:rPr lang="es-MX"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Desarrollar ideas.</a:t>
            </a:r>
          </a:p>
          <a:p>
            <a:pPr marL="457200" marR="0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bin"/>
              <a:buAutoNum type="arabicPeriod"/>
            </a:pPr>
            <a:r>
              <a:rPr lang="es-MX"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Aprende en capas.</a:t>
            </a:r>
          </a:p>
          <a:p>
            <a:pPr marL="457200" marR="0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bin"/>
              <a:buAutoNum type="arabicPeriod"/>
            </a:pPr>
            <a:r>
              <a:rPr lang="es-MX"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Tiene que haber una «mejor manera» y nunca dejes de buscarla.</a:t>
            </a:r>
          </a:p>
          <a:p>
            <a:pPr marL="457200" marR="0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bin"/>
              <a:buAutoNum type="arabicPeriod"/>
            </a:pPr>
            <a:r>
              <a:rPr lang="es-MX"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¡Prepárate!</a:t>
            </a:r>
          </a:p>
          <a:p>
            <a:pPr marL="457200" marR="0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bin"/>
              <a:buAutoNum type="arabicPeriod"/>
            </a:pPr>
            <a:r>
              <a:rPr lang="es-MX"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Que el cliente sea el centro de tu concepto de negocios.</a:t>
            </a:r>
          </a:p>
          <a:p>
            <a:pPr marL="0" marR="0" lvl="0" indent="-127000" algn="l" rt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SER CURIOSO. SER OPTIMISTA.</a:t>
            </a:r>
            <a:r>
              <a:rPr lang="es-MX" sz="3200" b="0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27000" algn="l" rtl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</a:pPr>
            <a:r>
              <a:rPr lang="es-MX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Los innovadores adaptables se inspiran con lo posible, pero se enfocan en lo probable.</a:t>
            </a:r>
          </a:p>
        </p:txBody>
      </p:sp>
      <p:pic>
        <p:nvPicPr>
          <p:cNvPr id="148" name="Shape 148" descr="Resultado de imagen para curiosit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520" y="2999423"/>
            <a:ext cx="4636211" cy="2626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 descr="Resultado de imagen para optimis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3719" y="2999423"/>
            <a:ext cx="5014340" cy="2624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983</Words>
  <Application>Microsoft Office PowerPoint</Application>
  <PresentationFormat>Panorámica</PresentationFormat>
  <Paragraphs>86</Paragraphs>
  <Slides>30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3" baseType="lpstr">
      <vt:lpstr>Cabin</vt:lpstr>
      <vt:lpstr>Arial</vt:lpstr>
      <vt:lpstr>Galería</vt:lpstr>
      <vt:lpstr>PARTE V</vt:lpstr>
      <vt:lpstr>Presentación de PowerPoint</vt:lpstr>
      <vt:lpstr>Presentación de PowerPoint</vt:lpstr>
      <vt:lpstr>CONVERGENCIA DE CUATRO TECNOLOGÍAS.</vt:lpstr>
      <vt:lpstr>Presentación de PowerPoint</vt:lpstr>
      <vt:lpstr>Presentación de PowerPoint</vt:lpstr>
      <vt:lpstr>EL MERCADO HOY</vt:lpstr>
      <vt:lpstr>QUÉ DEBE SABER UN EMPRESARIO INNOVADOR ADAPTABLE</vt:lpstr>
      <vt:lpstr>SER CURIOSO. SER OPTIMISTA. </vt:lpstr>
      <vt:lpstr>DESARROLLAR IDEAS. </vt:lpstr>
      <vt:lpstr>APRENDE EN CAPAS.</vt:lpstr>
      <vt:lpstr>TIENE QUE HABER UNA «MEJOR MANERA» Y NUNCA DEJES DE BUSCARLA. </vt:lpstr>
      <vt:lpstr>¡PREPÁRATE! </vt:lpstr>
      <vt:lpstr>QUE EL CLIENTE SEA EL CENTRO DE TU CONCEPTO DE NEGOCIOS. </vt:lpstr>
      <vt:lpstr>QUE DEBEN SABER LAS CORPORACIONES ADAPTABLES</vt:lpstr>
      <vt:lpstr>LAS CORPORACIONES ADAPTABLES FLORECEN EN INDUSTRIAS QUE ESTÁN LISTAS PARA EL CAMBIO</vt:lpstr>
      <vt:lpstr>PARA SOBREVIVIR HAY QUE ADAPTARSE</vt:lpstr>
      <vt:lpstr>ENFÓCATE EN LOS PROBLEMAS MÁS DESAFIANTES QUE AFECTAN A LOS CLIENTES DE TU INDUSTRIA Y QUE MÁS NECESITAN SOLUCIONES GRANDES</vt:lpstr>
      <vt:lpstr>APRENDE A APROVECHAR EL FRACASO</vt:lpstr>
      <vt:lpstr>LAS CORPORACIONES ADAPTABLES MÁS EXITOSAS SE OBSESIONAN POR CREAR UNA EXPERIENCIA EXCEPCIONAL PARA SUS CLIENTES</vt:lpstr>
      <vt:lpstr>CONTEMPLA TU NEGOCIO COMO UN SISTEMA INTEGRAL DISEÑADO ALREDEDOR DE UN CICLO DE RETROALIMENTACIÓN QUE COMIENCE CON LA MEJOR EXPERIENCIA POSIBLE PARA TUS CLIENTES</vt:lpstr>
      <vt:lpstr>CONTRATA A LAS PERSONAS CORRECTAS</vt:lpstr>
      <vt:lpstr>EL CONSENSO NO ES PARTE DE LOS NEGOCIOS TRANSFORMATIVOS; ALGUIEN TIENE QUE DECIDIR</vt:lpstr>
      <vt:lpstr>APROVECHA EL CONTEXTO DE MUNDO REAL EN EL QUE ESTÁS OPERANDO</vt:lpstr>
      <vt:lpstr>PIENSA EN TODO MOMENTO QUE TIENE QUE HABER UNA MEJOR MANERA</vt:lpstr>
      <vt:lpstr>¿QUÉ PASARÁ EN UNOS AÑOS?</vt:lpstr>
      <vt:lpstr>¿QUÉ PASARÁ EN UNOS AÑOS?</vt:lpstr>
      <vt:lpstr>¿QUÉ PASARÁ EN UNOS AÑOS? </vt:lpstr>
      <vt:lpstr>UNA ÚLTIMA PALABRA</vt:lpstr>
      <vt:lpstr>UNA ÚLTIMA PALABRA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PARTE V</dc:title>
  <cp:lastModifiedBy>JOSE MANUEL CALVA HERNANDEZ</cp:lastModifiedBy>
  <cp:revision>7</cp:revision>
  <dcterms:modified xsi:type="dcterms:W3CDTF">2017-10-30T14:19:10Z</dcterms:modified>
</cp:coreProperties>
</file>